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72" r:id="rId5"/>
    <p:sldId id="261" r:id="rId6"/>
    <p:sldId id="275" r:id="rId7"/>
    <p:sldId id="260" r:id="rId8"/>
    <p:sldId id="268" r:id="rId9"/>
    <p:sldId id="266" r:id="rId10"/>
    <p:sldId id="271" r:id="rId11"/>
    <p:sldId id="265" r:id="rId12"/>
    <p:sldId id="273" r:id="rId13"/>
    <p:sldId id="274" r:id="rId14"/>
    <p:sldId id="263"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bwMode="auto">
          <a:xfrm rot="5400000">
            <a:off x="7764621" y="1174097"/>
            <a:ext cx="2286000" cy="381000"/>
          </a:xfrm>
        </p:spPr>
        <p:txBody>
          <a:bodyPr/>
          <a:lstStyle/>
          <a:p>
            <a:fld id="{1549F7F2-EA84-45ED-9DD5-52BBD799A42D}" type="datetimeFigureOut">
              <a:rPr kumimoji="1" lang="ja-JP" altLang="en-US" smtClean="0"/>
              <a:pPr/>
              <a:t>2017/11/17</a:t>
            </a:fld>
            <a:endParaRPr kumimoji="1" lang="ja-JP" altLang="en-US"/>
          </a:p>
        </p:txBody>
      </p:sp>
      <p:sp>
        <p:nvSpPr>
          <p:cNvPr id="17" name="フッター プレースホルダ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1325544" y="4928702"/>
            <a:ext cx="609600" cy="517524"/>
          </a:xfrm>
        </p:spPr>
        <p:txBody>
          <a:bodyPr/>
          <a:lstStyle/>
          <a:p>
            <a:fld id="{A26C9E8F-49C4-4F2A-87B8-DD19BC84DB0C}"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1549F7F2-EA84-45ED-9DD5-52BBD799A42D}" type="datetimeFigureOut">
              <a:rPr kumimoji="1" lang="ja-JP" altLang="en-US" smtClean="0"/>
              <a:pPr/>
              <a:t>2017/11/17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26C9E8F-49C4-4F2A-87B8-DD19BC84DB0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1549F7F2-EA84-45ED-9DD5-52BBD799A42D}" type="datetimeFigureOut">
              <a:rPr kumimoji="1" lang="ja-JP" altLang="en-US" smtClean="0"/>
              <a:pPr/>
              <a:t>2017/11/17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26C9E8F-49C4-4F2A-87B8-DD19BC84DB0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8" name="コンテンツ プレースホルダ 7"/>
          <p:cNvSpPr>
            <a:spLocks noGrp="1"/>
          </p:cNvSpPr>
          <p:nvPr>
            <p:ph sz="quarter" idx="1"/>
          </p:nvPr>
        </p:nvSpPr>
        <p:spPr>
          <a:xfrm>
            <a:off x="457200" y="1600200"/>
            <a:ext cx="7467600" cy="4873752"/>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4"/>
          </p:nvPr>
        </p:nvSpPr>
        <p:spPr/>
        <p:txBody>
          <a:bodyPr rtlCol="0"/>
          <a:lstStyle/>
          <a:p>
            <a:fld id="{1549F7F2-EA84-45ED-9DD5-52BBD799A42D}" type="datetimeFigureOut">
              <a:rPr kumimoji="1" lang="ja-JP" altLang="en-US" smtClean="0"/>
              <a:pPr/>
              <a:t>2017/11/17</a:t>
            </a:fld>
            <a:endParaRPr kumimoji="1" lang="ja-JP" altLang="en-US"/>
          </a:p>
        </p:txBody>
      </p:sp>
      <p:sp>
        <p:nvSpPr>
          <p:cNvPr id="9" name="スライド番号プレースホルダ 8"/>
          <p:cNvSpPr>
            <a:spLocks noGrp="1"/>
          </p:cNvSpPr>
          <p:nvPr>
            <p:ph type="sldNum" sz="quarter" idx="15"/>
          </p:nvPr>
        </p:nvSpPr>
        <p:spPr/>
        <p:txBody>
          <a:bodyPr rtlCol="0"/>
          <a:lstStyle/>
          <a:p>
            <a:fld id="{A26C9E8F-49C4-4F2A-87B8-DD19BC84DB0C}" type="slidenum">
              <a:rPr kumimoji="1" lang="ja-JP" altLang="en-US" smtClean="0"/>
              <a:pPr/>
              <a:t>&lt;#&gt;</a:t>
            </a:fld>
            <a:endParaRPr kumimoji="1" lang="ja-JP" altLang="en-US"/>
          </a:p>
        </p:txBody>
      </p:sp>
      <p:sp>
        <p:nvSpPr>
          <p:cNvPr id="10" name="フッター プレースホルダ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bwMode="auto">
          <a:xfrm rot="5400000">
            <a:off x="7763256" y="1170432"/>
            <a:ext cx="2286000" cy="381000"/>
          </a:xfrm>
        </p:spPr>
        <p:txBody>
          <a:bodyPr/>
          <a:lstStyle/>
          <a:p>
            <a:fld id="{1549F7F2-EA84-45ED-9DD5-52BBD799A42D}" type="datetimeFigureOut">
              <a:rPr kumimoji="1" lang="ja-JP" altLang="en-US" smtClean="0"/>
              <a:pPr/>
              <a:t>2017/11/17</a:t>
            </a:fld>
            <a:endParaRPr kumimoji="1" lang="ja-JP" altLang="en-US"/>
          </a:p>
        </p:txBody>
      </p:sp>
      <p:sp>
        <p:nvSpPr>
          <p:cNvPr id="5" name="フッター プレースホルダ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340616" y="4928702"/>
            <a:ext cx="609600" cy="517524"/>
          </a:xfrm>
        </p:spPr>
        <p:txBody>
          <a:bodyPr/>
          <a:lstStyle/>
          <a:p>
            <a:fld id="{A26C9E8F-49C4-4F2A-87B8-DD19BC84DB0C}"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1549F7F2-EA84-45ED-9DD5-52BBD799A42D}" type="datetimeFigureOut">
              <a:rPr kumimoji="1" lang="ja-JP" altLang="en-US" smtClean="0"/>
              <a:pPr/>
              <a:t>2017/11/17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26C9E8F-49C4-4F2A-87B8-DD19BC84DB0C}"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457200"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270248"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1549F7F2-EA84-45ED-9DD5-52BBD799A42D}" type="datetimeFigureOut">
              <a:rPr kumimoji="1" lang="ja-JP" altLang="en-US" smtClean="0"/>
              <a:pPr/>
              <a:t>2017/11/17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26C9E8F-49C4-4F2A-87B8-DD19BC84DB0C}" type="slidenum">
              <a:rPr kumimoji="1" lang="ja-JP" altLang="en-US" smtClean="0"/>
              <a:pPr/>
              <a:t>&lt;#&gt;</a:t>
            </a:fld>
            <a:endParaRPr kumimoji="1" lang="ja-JP" altLang="en-US"/>
          </a:p>
        </p:txBody>
      </p:sp>
      <p:sp>
        <p:nvSpPr>
          <p:cNvPr id="11" name="コンテンツ プレースホルダ 10"/>
          <p:cNvSpPr>
            <a:spLocks noGrp="1"/>
          </p:cNvSpPr>
          <p:nvPr>
            <p:ph sz="quarter" idx="2"/>
          </p:nvPr>
        </p:nvSpPr>
        <p:spPr>
          <a:xfrm>
            <a:off x="457200"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371975"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6" name="日付プレースホルダ 5"/>
          <p:cNvSpPr>
            <a:spLocks noGrp="1"/>
          </p:cNvSpPr>
          <p:nvPr>
            <p:ph type="dt" sz="half" idx="10"/>
          </p:nvPr>
        </p:nvSpPr>
        <p:spPr/>
        <p:txBody>
          <a:bodyPr rtlCol="0"/>
          <a:lstStyle/>
          <a:p>
            <a:fld id="{1549F7F2-EA84-45ED-9DD5-52BBD799A42D}" type="datetimeFigureOut">
              <a:rPr kumimoji="1" lang="ja-JP" altLang="en-US" smtClean="0"/>
              <a:pPr/>
              <a:t>2017/11/17</a:t>
            </a:fld>
            <a:endParaRPr kumimoji="1" lang="ja-JP" altLang="en-US"/>
          </a:p>
        </p:txBody>
      </p:sp>
      <p:sp>
        <p:nvSpPr>
          <p:cNvPr id="7" name="スライド番号プレースホルダ 6"/>
          <p:cNvSpPr>
            <a:spLocks noGrp="1"/>
          </p:cNvSpPr>
          <p:nvPr>
            <p:ph type="sldNum" sz="quarter" idx="11"/>
          </p:nvPr>
        </p:nvSpPr>
        <p:spPr/>
        <p:txBody>
          <a:bodyPr rtlCol="0"/>
          <a:lstStyle/>
          <a:p>
            <a:fld id="{A26C9E8F-49C4-4F2A-87B8-DD19BC84DB0C}" type="slidenum">
              <a:rPr kumimoji="1" lang="ja-JP" altLang="en-US" smtClean="0"/>
              <a:pPr/>
              <a:t>&lt;#&gt;</a:t>
            </a:fld>
            <a:endParaRPr kumimoji="1" lang="ja-JP" altLang="en-US"/>
          </a:p>
        </p:txBody>
      </p:sp>
      <p:sp>
        <p:nvSpPr>
          <p:cNvPr id="8" name="フッター プレースホルダ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549F7F2-EA84-45ED-9DD5-52BBD799A42D}" type="datetimeFigureOut">
              <a:rPr kumimoji="1" lang="ja-JP" altLang="en-US" smtClean="0"/>
              <a:pPr/>
              <a:t>2017/11/17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26C9E8F-49C4-4F2A-87B8-DD19BC84DB0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304800" y="274320"/>
            <a:ext cx="5638800" cy="6327648"/>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fld id="{1549F7F2-EA84-45ED-9DD5-52BBD799A42D}" type="datetimeFigureOut">
              <a:rPr kumimoji="1" lang="ja-JP" altLang="en-US" smtClean="0"/>
              <a:pPr/>
              <a:t>2017/11/17</a:t>
            </a:fld>
            <a:endParaRPr kumimoji="1" lang="ja-JP" altLang="en-US"/>
          </a:p>
        </p:txBody>
      </p:sp>
      <p:sp>
        <p:nvSpPr>
          <p:cNvPr id="22" name="スライド番号プレースホルダ 21"/>
          <p:cNvSpPr>
            <a:spLocks noGrp="1"/>
          </p:cNvSpPr>
          <p:nvPr>
            <p:ph type="sldNum" sz="quarter" idx="15"/>
          </p:nvPr>
        </p:nvSpPr>
        <p:spPr/>
        <p:txBody>
          <a:bodyPr rtlCol="0"/>
          <a:lstStyle/>
          <a:p>
            <a:fld id="{A26C9E8F-49C4-4F2A-87B8-DD19BC84DB0C}" type="slidenum">
              <a:rPr kumimoji="1" lang="ja-JP" altLang="en-US" smtClean="0"/>
              <a:pPr/>
              <a:t>&lt;#&gt;</a:t>
            </a:fld>
            <a:endParaRPr kumimoji="1" lang="ja-JP" altLang="en-US"/>
          </a:p>
        </p:txBody>
      </p:sp>
      <p:sp>
        <p:nvSpPr>
          <p:cNvPr id="23" name="フッター プレースホルダ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fld id="{1549F7F2-EA84-45ED-9DD5-52BBD799A42D}" type="datetimeFigureOut">
              <a:rPr kumimoji="1" lang="ja-JP" altLang="en-US" smtClean="0"/>
              <a:pPr/>
              <a:t>2017/11/17</a:t>
            </a:fld>
            <a:endParaRPr kumimoji="1" lang="ja-JP" altLang="en-US"/>
          </a:p>
        </p:txBody>
      </p:sp>
      <p:sp>
        <p:nvSpPr>
          <p:cNvPr id="18" name="スライド番号プレースホルダ 17"/>
          <p:cNvSpPr>
            <a:spLocks noGrp="1"/>
          </p:cNvSpPr>
          <p:nvPr>
            <p:ph type="sldNum" sz="quarter" idx="11"/>
          </p:nvPr>
        </p:nvSpPr>
        <p:spPr/>
        <p:txBody>
          <a:bodyPr rtlCol="0"/>
          <a:lstStyle/>
          <a:p>
            <a:fld id="{A26C9E8F-49C4-4F2A-87B8-DD19BC84DB0C}" type="slidenum">
              <a:rPr kumimoji="1" lang="ja-JP" altLang="en-US" smtClean="0"/>
              <a:pPr/>
              <a:t>&lt;#&gt;</a:t>
            </a:fld>
            <a:endParaRPr kumimoji="1" lang="ja-JP" altLang="en-US"/>
          </a:p>
        </p:txBody>
      </p:sp>
      <p:sp>
        <p:nvSpPr>
          <p:cNvPr id="21" name="フッター プレースホルダ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549F7F2-EA84-45ED-9DD5-52BBD799A42D}" type="datetimeFigureOut">
              <a:rPr kumimoji="1" lang="ja-JP" altLang="en-US" smtClean="0"/>
              <a:pPr/>
              <a:t>2017/11/17</a:t>
            </a:fld>
            <a:endParaRPr kumimoji="1" lang="ja-JP" altLang="en-US"/>
          </a:p>
        </p:txBody>
      </p:sp>
      <p:sp>
        <p:nvSpPr>
          <p:cNvPr id="3" name="フッター プレースホル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26C9E8F-49C4-4F2A-87B8-DD19BC84DB0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95736" y="1844824"/>
            <a:ext cx="5040560" cy="2880320"/>
          </a:xfrm>
        </p:spPr>
        <p:txBody>
          <a:bodyPr>
            <a:noAutofit/>
          </a:bodyPr>
          <a:lstStyle/>
          <a:p>
            <a:r>
              <a:rPr lang="ja-JP" altLang="en-US" sz="6600" dirty="0" smtClean="0"/>
              <a:t>丹波山村</a:t>
            </a:r>
            <a:r>
              <a:rPr lang="en-US" altLang="ja-JP" sz="6600" dirty="0" smtClean="0"/>
              <a:t/>
            </a:r>
            <a:br>
              <a:rPr lang="en-US" altLang="ja-JP" sz="6600" dirty="0" smtClean="0"/>
            </a:br>
            <a:r>
              <a:rPr lang="ja-JP" altLang="en-US" sz="6600" dirty="0" smtClean="0"/>
              <a:t>芋の在来種</a:t>
            </a:r>
            <a:endParaRPr kumimoji="1" lang="ja-JP" altLang="en-US" sz="6600" dirty="0"/>
          </a:p>
        </p:txBody>
      </p:sp>
      <p:sp>
        <p:nvSpPr>
          <p:cNvPr id="3" name="テキスト ボックス 2"/>
          <p:cNvSpPr txBox="1"/>
          <p:nvPr/>
        </p:nvSpPr>
        <p:spPr>
          <a:xfrm>
            <a:off x="5076056" y="5661249"/>
            <a:ext cx="3528392" cy="461665"/>
          </a:xfrm>
          <a:prstGeom prst="rect">
            <a:avLst/>
          </a:prstGeom>
          <a:noFill/>
        </p:spPr>
        <p:txBody>
          <a:bodyPr wrap="square" rtlCol="0">
            <a:spAutoFit/>
          </a:bodyPr>
          <a:lstStyle/>
          <a:p>
            <a:r>
              <a:rPr kumimoji="1" lang="ja-JP" altLang="en-US" sz="2400" dirty="0" smtClean="0"/>
              <a:t>３年　　　　長谷川　洋美</a:t>
            </a:r>
            <a:endParaRPr kumimoji="1" lang="ja-JP" alt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6600" dirty="0" smtClean="0"/>
              <a:t>坂本さんの話</a:t>
            </a:r>
            <a:endParaRPr kumimoji="1" lang="ja-JP" altLang="en-US" sz="6600" dirty="0"/>
          </a:p>
        </p:txBody>
      </p:sp>
      <p:sp>
        <p:nvSpPr>
          <p:cNvPr id="3" name="コンテンツ プレースホルダ 2"/>
          <p:cNvSpPr>
            <a:spLocks noGrp="1"/>
          </p:cNvSpPr>
          <p:nvPr>
            <p:ph sz="quarter" idx="1"/>
          </p:nvPr>
        </p:nvSpPr>
        <p:spPr/>
        <p:txBody>
          <a:bodyPr/>
          <a:lstStyle/>
          <a:p>
            <a:r>
              <a:rPr kumimoji="1" lang="ja-JP" altLang="en-US" sz="6000" dirty="0" smtClean="0"/>
              <a:t>幻の</a:t>
            </a:r>
            <a:r>
              <a:rPr lang="ja-JP" altLang="en-US" sz="6000" dirty="0" smtClean="0"/>
              <a:t>芋</a:t>
            </a:r>
            <a:r>
              <a:rPr kumimoji="1" lang="ja-JP" altLang="en-US" sz="6000" dirty="0" smtClean="0"/>
              <a:t>にしたくない</a:t>
            </a:r>
            <a:endParaRPr kumimoji="1" lang="en-US" altLang="ja-JP" sz="6000" dirty="0" smtClean="0"/>
          </a:p>
          <a:p>
            <a:endParaRPr lang="en-US" altLang="ja-JP" dirty="0" smtClean="0"/>
          </a:p>
          <a:p>
            <a:endParaRPr kumimoji="1" lang="en-US" altLang="ja-JP" dirty="0" smtClean="0"/>
          </a:p>
          <a:p>
            <a:r>
              <a:rPr lang="ja-JP" altLang="en-US" sz="6000" dirty="0" smtClean="0"/>
              <a:t>守り続けたい</a:t>
            </a:r>
            <a:endParaRPr kumimoji="1" lang="en-US" altLang="ja-JP" sz="6000" dirty="0" smtClean="0"/>
          </a:p>
          <a:p>
            <a:endParaRPr lang="en-US" altLang="ja-JP" dirty="0" smtClean="0"/>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p:txBody>
          <a:bodyPr/>
          <a:lstStyle/>
          <a:p>
            <a:pPr>
              <a:buNone/>
            </a:pPr>
            <a:r>
              <a:rPr kumimoji="1" lang="ja-JP" altLang="en-US" sz="5000" dirty="0" smtClean="0"/>
              <a:t>現在育てている人は数人</a:t>
            </a:r>
            <a:endParaRPr kumimoji="1" lang="en-US" altLang="ja-JP" sz="5000" dirty="0" smtClean="0"/>
          </a:p>
          <a:p>
            <a:pPr>
              <a:buNone/>
            </a:pPr>
            <a:endParaRPr lang="en-US" altLang="ja-JP" dirty="0" smtClean="0"/>
          </a:p>
          <a:p>
            <a:pPr>
              <a:buNone/>
            </a:pPr>
            <a:r>
              <a:rPr kumimoji="1" lang="ja-JP" altLang="en-US" sz="5000" dirty="0" smtClean="0"/>
              <a:t>売るとしたら値段が高くなる</a:t>
            </a:r>
            <a:endParaRPr kumimoji="1" lang="en-US" altLang="ja-JP" sz="5000" dirty="0" smtClean="0"/>
          </a:p>
          <a:p>
            <a:pPr>
              <a:buNone/>
            </a:pPr>
            <a:endParaRPr lang="en-US" altLang="ja-JP" dirty="0" smtClean="0"/>
          </a:p>
          <a:p>
            <a:pPr>
              <a:buNone/>
            </a:pPr>
            <a:r>
              <a:rPr kumimoji="1" lang="ja-JP" altLang="en-US" sz="5000" dirty="0" smtClean="0"/>
              <a:t>アタリ・ハズレが激しい</a:t>
            </a:r>
            <a:endParaRPr kumimoji="1" lang="en-US" altLang="ja-JP" sz="5000" dirty="0" smtClean="0"/>
          </a:p>
          <a:p>
            <a:pPr>
              <a:buNone/>
            </a:pP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Pr</a:t>
            </a:r>
            <a:r>
              <a:rPr lang="ja-JP" altLang="en-US" dirty="0" smtClean="0"/>
              <a:t>法</a:t>
            </a:r>
            <a:endParaRPr kumimoji="1" lang="ja-JP" altLang="en-US" dirty="0"/>
          </a:p>
        </p:txBody>
      </p:sp>
      <p:sp>
        <p:nvSpPr>
          <p:cNvPr id="3" name="コンテンツ プレースホルダ 2"/>
          <p:cNvSpPr>
            <a:spLocks noGrp="1"/>
          </p:cNvSpPr>
          <p:nvPr>
            <p:ph sz="quarter" idx="1"/>
          </p:nvPr>
        </p:nvSpPr>
        <p:spPr/>
        <p:txBody>
          <a:bodyPr/>
          <a:lstStyle/>
          <a:p>
            <a:r>
              <a:rPr lang="ja-JP" altLang="en-US" sz="3600" dirty="0" smtClean="0"/>
              <a:t>１．</a:t>
            </a:r>
            <a:r>
              <a:rPr kumimoji="1" lang="ja-JP" altLang="en-US" sz="3600" dirty="0" smtClean="0"/>
              <a:t>じゃがいも祭り　</a:t>
            </a:r>
            <a:endParaRPr kumimoji="1" lang="en-US" altLang="ja-JP" sz="3600" dirty="0" smtClean="0"/>
          </a:p>
          <a:p>
            <a:endParaRPr lang="en-US" altLang="ja-JP" dirty="0" smtClean="0"/>
          </a:p>
          <a:p>
            <a:r>
              <a:rPr kumimoji="1" lang="ja-JP" altLang="en-US" sz="3600" dirty="0" smtClean="0"/>
              <a:t>毎年</a:t>
            </a:r>
            <a:r>
              <a:rPr kumimoji="1" lang="en-US" altLang="ja-JP" sz="3600" dirty="0" smtClean="0"/>
              <a:t>7</a:t>
            </a:r>
            <a:r>
              <a:rPr kumimoji="1" lang="ja-JP" altLang="en-US" sz="3600" dirty="0" smtClean="0"/>
              <a:t>月上旬</a:t>
            </a:r>
            <a:endParaRPr kumimoji="1" lang="en-US" altLang="ja-JP" sz="3600" dirty="0" smtClean="0"/>
          </a:p>
          <a:p>
            <a:pPr>
              <a:buNone/>
            </a:pPr>
            <a:endParaRPr lang="en-US" altLang="ja-JP" sz="3200" dirty="0" smtClean="0"/>
          </a:p>
          <a:p>
            <a:pPr>
              <a:buNone/>
            </a:pPr>
            <a:r>
              <a:rPr kumimoji="1" lang="ja-JP" altLang="en-US" sz="3200" dirty="0" smtClean="0"/>
              <a:t>・場所・・・道の駅</a:t>
            </a:r>
            <a:endParaRPr kumimoji="1" lang="en-US" altLang="ja-JP" sz="3200" dirty="0" smtClean="0"/>
          </a:p>
          <a:p>
            <a:pPr>
              <a:buNone/>
            </a:pPr>
            <a:endParaRPr lang="en-US" altLang="ja-JP" sz="3200" dirty="0" smtClean="0"/>
          </a:p>
          <a:p>
            <a:pPr>
              <a:buNone/>
            </a:pPr>
            <a:r>
              <a:rPr kumimoji="1" lang="ja-JP" altLang="en-US" sz="3200" dirty="0" smtClean="0"/>
              <a:t>（野菜コロッケ・芋煮・</a:t>
            </a:r>
            <a:r>
              <a:rPr kumimoji="1" lang="ja-JP" altLang="en-US" sz="3200" dirty="0" err="1" smtClean="0"/>
              <a:t>けん</a:t>
            </a:r>
            <a:r>
              <a:rPr kumimoji="1" lang="ja-JP" altLang="en-US" sz="3200" dirty="0" smtClean="0"/>
              <a:t>ちん汁など販売）</a:t>
            </a:r>
            <a:endParaRPr kumimoji="1" lang="ja-JP" alt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dirty="0" smtClean="0"/>
              <a:t>２．お菓子にして手軽に食べられるようにする</a:t>
            </a:r>
            <a:endParaRPr kumimoji="1" lang="ja-JP" altLang="en-US" dirty="0"/>
          </a:p>
        </p:txBody>
      </p:sp>
      <p:sp>
        <p:nvSpPr>
          <p:cNvPr id="3" name="コンテンツ プレースホルダ 2"/>
          <p:cNvSpPr>
            <a:spLocks noGrp="1"/>
          </p:cNvSpPr>
          <p:nvPr>
            <p:ph sz="quarter" idx="1"/>
          </p:nvPr>
        </p:nvSpPr>
        <p:spPr/>
        <p:txBody>
          <a:bodyPr>
            <a:normAutofit lnSpcReduction="10000"/>
          </a:bodyPr>
          <a:lstStyle/>
          <a:p>
            <a:r>
              <a:rPr kumimoji="1" lang="ja-JP" altLang="en-US" sz="3000" dirty="0" smtClean="0"/>
              <a:t>丹波山村に来た人</a:t>
            </a:r>
            <a:r>
              <a:rPr kumimoji="1" lang="ja-JP" altLang="en-US" dirty="0" smtClean="0"/>
              <a:t>　</a:t>
            </a:r>
            <a:endParaRPr kumimoji="1" lang="en-US" altLang="ja-JP" dirty="0" smtClean="0"/>
          </a:p>
          <a:p>
            <a:endParaRPr lang="en-US" altLang="ja-JP" dirty="0" smtClean="0"/>
          </a:p>
          <a:p>
            <a:r>
              <a:rPr kumimoji="1" lang="ja-JP" altLang="en-US" sz="3000" dirty="0" smtClean="0"/>
              <a:t>丹波山村に寄ってから出かける人</a:t>
            </a:r>
            <a:endParaRPr kumimoji="1" lang="en-US" altLang="ja-JP" sz="3000" dirty="0" smtClean="0"/>
          </a:p>
          <a:p>
            <a:endParaRPr lang="en-US" altLang="ja-JP" dirty="0" smtClean="0"/>
          </a:p>
          <a:p>
            <a:endParaRPr kumimoji="1" lang="en-US" altLang="ja-JP" dirty="0" smtClean="0"/>
          </a:p>
          <a:p>
            <a:pPr>
              <a:buNone/>
            </a:pPr>
            <a:r>
              <a:rPr lang="ja-JP" altLang="en-US" sz="3200" dirty="0" smtClean="0"/>
              <a:t>・アイスクリーム　</a:t>
            </a:r>
            <a:r>
              <a:rPr lang="ja-JP" altLang="en-US" dirty="0" smtClean="0"/>
              <a:t>　　</a:t>
            </a:r>
            <a:r>
              <a:rPr lang="ja-JP" altLang="en-US" sz="3200" dirty="0" smtClean="0"/>
              <a:t>　・スイートポテト</a:t>
            </a:r>
            <a:endParaRPr lang="en-US" altLang="ja-JP" sz="3200" dirty="0" smtClean="0"/>
          </a:p>
          <a:p>
            <a:pPr>
              <a:buNone/>
            </a:pPr>
            <a:endParaRPr kumimoji="1" lang="en-US" altLang="ja-JP" dirty="0" smtClean="0"/>
          </a:p>
          <a:p>
            <a:pPr>
              <a:buNone/>
            </a:pPr>
            <a:r>
              <a:rPr lang="ja-JP" altLang="en-US" sz="3200" dirty="0" smtClean="0"/>
              <a:t>・クッキー　</a:t>
            </a:r>
            <a:r>
              <a:rPr lang="ja-JP" altLang="en-US" dirty="0" smtClean="0"/>
              <a:t>　　　　　　　</a:t>
            </a:r>
            <a:r>
              <a:rPr lang="ja-JP" altLang="en-US" sz="3200" dirty="0" smtClean="0"/>
              <a:t>・ポテトチップス</a:t>
            </a:r>
            <a:endParaRPr lang="en-US" altLang="ja-JP" sz="3200" dirty="0" smtClean="0"/>
          </a:p>
          <a:p>
            <a:pPr>
              <a:buNone/>
            </a:pPr>
            <a:endParaRPr kumimoji="1" lang="en-US" altLang="ja-JP" dirty="0" smtClean="0"/>
          </a:p>
          <a:p>
            <a:pPr>
              <a:buNone/>
            </a:pPr>
            <a:r>
              <a:rPr lang="ja-JP" altLang="en-US" dirty="0" smtClean="0"/>
              <a:t>　　　　　　　　　　　　　　　　　　　　　　　　　　　</a:t>
            </a:r>
            <a:r>
              <a:rPr lang="ja-JP" altLang="en-US" sz="3200" dirty="0" smtClean="0"/>
              <a:t>　など</a:t>
            </a:r>
            <a:endParaRPr lang="en-US" altLang="ja-JP" sz="32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sz="quarter" idx="1"/>
          </p:nvPr>
        </p:nvSpPr>
        <p:spPr/>
        <p:txBody>
          <a:bodyPr/>
          <a:lstStyle/>
          <a:p>
            <a:pPr>
              <a:buNone/>
            </a:pPr>
            <a:r>
              <a:rPr kumimoji="1" lang="ja-JP" altLang="en-US" sz="3600" dirty="0" smtClean="0"/>
              <a:t>　丹波山村</a:t>
            </a:r>
            <a:r>
              <a:rPr kumimoji="1" lang="ja-JP" altLang="en-US" sz="3600" dirty="0" smtClean="0"/>
              <a:t>の芋の在来種について調べて２種類の在来種があることを初めて</a:t>
            </a:r>
            <a:r>
              <a:rPr kumimoji="1" lang="ja-JP" altLang="en-US" sz="3600" dirty="0" smtClean="0"/>
              <a:t>知</a:t>
            </a:r>
            <a:r>
              <a:rPr lang="ja-JP" altLang="en-US" sz="3600" dirty="0" smtClean="0"/>
              <a:t>ること</a:t>
            </a:r>
            <a:r>
              <a:rPr lang="ja-JP" altLang="en-US" sz="3600" dirty="0" smtClean="0"/>
              <a:t>ができました。また</a:t>
            </a:r>
            <a:r>
              <a:rPr lang="ja-JP" altLang="en-US" sz="3600" dirty="0" smtClean="0"/>
              <a:t>外来</a:t>
            </a:r>
            <a:r>
              <a:rPr lang="ja-JP" altLang="en-US" sz="3600" dirty="0" smtClean="0"/>
              <a:t>種との大きな違いが分かりました。</a:t>
            </a:r>
            <a:endParaRPr lang="en-US" altLang="ja-JP" sz="3600" dirty="0" smtClean="0"/>
          </a:p>
          <a:p>
            <a:pPr>
              <a:buNone/>
            </a:pPr>
            <a:endParaRPr lang="en-US" altLang="ja-JP" sz="3600" dirty="0" smtClean="0"/>
          </a:p>
          <a:p>
            <a:pPr>
              <a:buNone/>
            </a:pPr>
            <a:r>
              <a:rPr lang="ja-JP" altLang="en-US" sz="3600" dirty="0" smtClean="0"/>
              <a:t>　これから</a:t>
            </a:r>
            <a:r>
              <a:rPr lang="ja-JP" altLang="en-US" sz="3600" dirty="0" smtClean="0"/>
              <a:t>２種類の芋が特産品になってたくさんの人に知ってもらえるようになると良いと思います。</a:t>
            </a:r>
            <a:endParaRPr lang="en-US" altLang="ja-JP" sz="3600" dirty="0" smtClean="0"/>
          </a:p>
          <a:p>
            <a:pPr>
              <a:buNone/>
            </a:pP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6000" dirty="0"/>
              <a:t>調べよう</a:t>
            </a:r>
            <a:r>
              <a:rPr lang="ja-JP" altLang="en-US" sz="6000" dirty="0" smtClean="0"/>
              <a:t>と思った理由</a:t>
            </a:r>
            <a:endParaRPr kumimoji="1" lang="ja-JP" altLang="en-US" sz="6000" dirty="0"/>
          </a:p>
        </p:txBody>
      </p:sp>
      <p:sp>
        <p:nvSpPr>
          <p:cNvPr id="3" name="コンテンツ プレースホルダ 2"/>
          <p:cNvSpPr>
            <a:spLocks noGrp="1"/>
          </p:cNvSpPr>
          <p:nvPr>
            <p:ph sz="quarter" idx="1"/>
          </p:nvPr>
        </p:nvSpPr>
        <p:spPr>
          <a:xfrm>
            <a:off x="457200" y="2204864"/>
            <a:ext cx="8147248" cy="4873752"/>
          </a:xfrm>
        </p:spPr>
        <p:txBody>
          <a:bodyPr/>
          <a:lstStyle/>
          <a:p>
            <a:r>
              <a:rPr kumimoji="1" lang="ja-JP" altLang="en-US" sz="3600" dirty="0" smtClean="0"/>
              <a:t>丹波山村に芋の在来種があると知ってびっくりしたから。</a:t>
            </a:r>
            <a:r>
              <a:rPr kumimoji="1" lang="ja-JP" altLang="en-US" sz="2800" dirty="0" smtClean="0"/>
              <a:t>　</a:t>
            </a:r>
            <a:endParaRPr kumimoji="1" lang="en-US" altLang="ja-JP" sz="2800" dirty="0" smtClean="0"/>
          </a:p>
          <a:p>
            <a:endParaRPr lang="en-US" altLang="ja-JP" dirty="0" smtClean="0"/>
          </a:p>
          <a:p>
            <a:r>
              <a:rPr lang="ja-JP" altLang="en-US" sz="3600" dirty="0"/>
              <a:t>村</a:t>
            </a:r>
            <a:r>
              <a:rPr lang="ja-JP" altLang="en-US" sz="3600" dirty="0" smtClean="0"/>
              <a:t>の外の人に知ってもらうため</a:t>
            </a:r>
            <a:r>
              <a:rPr kumimoji="1" lang="ja-JP" altLang="en-US" dirty="0" smtClean="0"/>
              <a:t>　　　　　　　　</a:t>
            </a:r>
            <a:endParaRPr kumimoji="1" lang="en-US" altLang="ja-JP"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6600" dirty="0" smtClean="0"/>
              <a:t>調べた方法</a:t>
            </a:r>
            <a:r>
              <a:rPr kumimoji="1" lang="ja-JP" altLang="en-US" sz="4000" dirty="0" smtClean="0"/>
              <a:t>　</a:t>
            </a:r>
            <a:endParaRPr kumimoji="1" lang="ja-JP" altLang="en-US" sz="4000" dirty="0"/>
          </a:p>
        </p:txBody>
      </p:sp>
      <p:sp>
        <p:nvSpPr>
          <p:cNvPr id="3" name="コンテンツ プレースホルダ 2"/>
          <p:cNvSpPr>
            <a:spLocks noGrp="1"/>
          </p:cNvSpPr>
          <p:nvPr>
            <p:ph sz="quarter" idx="1"/>
          </p:nvPr>
        </p:nvSpPr>
        <p:spPr>
          <a:xfrm>
            <a:off x="457200" y="1844824"/>
            <a:ext cx="7467600" cy="4873752"/>
          </a:xfrm>
        </p:spPr>
        <p:txBody>
          <a:bodyPr/>
          <a:lstStyle/>
          <a:p>
            <a:r>
              <a:rPr kumimoji="1" lang="ja-JP" altLang="en-US" sz="3600" dirty="0" smtClean="0"/>
              <a:t>インターネット　</a:t>
            </a:r>
            <a:endParaRPr kumimoji="1" lang="en-US" altLang="ja-JP" sz="3600" dirty="0" smtClean="0"/>
          </a:p>
          <a:p>
            <a:endParaRPr lang="en-US" altLang="ja-JP" dirty="0"/>
          </a:p>
          <a:p>
            <a:endParaRPr kumimoji="1" lang="en-US" altLang="ja-JP" dirty="0" smtClean="0"/>
          </a:p>
          <a:p>
            <a:r>
              <a:rPr lang="ja-JP" altLang="en-US" sz="3600" dirty="0" smtClean="0"/>
              <a:t>インタビュー</a:t>
            </a:r>
            <a:endParaRPr lang="en-US" altLang="ja-JP" sz="3600" dirty="0" smtClean="0"/>
          </a:p>
          <a:p>
            <a:pPr>
              <a:buNone/>
            </a:pPr>
            <a:r>
              <a:rPr kumimoji="1" lang="ja-JP" altLang="en-US" sz="3600" dirty="0" smtClean="0"/>
              <a:t>（青柳さん・坂本さん）</a:t>
            </a:r>
            <a:endParaRPr kumimoji="1" lang="ja-JP" alt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 3"/>
          <p:cNvSpPr>
            <a:spLocks noGrp="1"/>
          </p:cNvSpPr>
          <p:nvPr>
            <p:ph sz="quarter" idx="1"/>
          </p:nvPr>
        </p:nvSpPr>
        <p:spPr>
          <a:xfrm>
            <a:off x="395536" y="764704"/>
            <a:ext cx="7992888" cy="5472608"/>
          </a:xfrm>
        </p:spPr>
        <p:txBody>
          <a:bodyPr>
            <a:normAutofit/>
          </a:bodyPr>
          <a:lstStyle/>
          <a:p>
            <a:pPr>
              <a:buNone/>
            </a:pPr>
            <a:r>
              <a:rPr lang="ja-JP" altLang="en-US" sz="3600" dirty="0" smtClean="0"/>
              <a:t>・在来種</a:t>
            </a:r>
            <a:endParaRPr lang="en-US" altLang="ja-JP" sz="3600" dirty="0" smtClean="0"/>
          </a:p>
          <a:p>
            <a:pPr>
              <a:buNone/>
            </a:pPr>
            <a:r>
              <a:rPr kumimoji="1" lang="ja-JP" altLang="en-US" sz="3600" dirty="0" smtClean="0"/>
              <a:t>ある地方の風土に適し、その地方で長年栽培または飼育されていたもの</a:t>
            </a:r>
            <a:endParaRPr lang="en-US" altLang="ja-JP" sz="3600" dirty="0" smtClean="0"/>
          </a:p>
          <a:p>
            <a:pPr>
              <a:buNone/>
            </a:pPr>
            <a:endParaRPr lang="en-US" altLang="ja-JP" sz="3600" dirty="0" smtClean="0"/>
          </a:p>
          <a:p>
            <a:pPr>
              <a:buNone/>
            </a:pPr>
            <a:r>
              <a:rPr kumimoji="1" lang="ja-JP" altLang="en-US" sz="3600" dirty="0" smtClean="0"/>
              <a:t>・外来種　</a:t>
            </a:r>
            <a:endParaRPr kumimoji="1" lang="en-US" altLang="ja-JP" sz="3600" dirty="0" smtClean="0"/>
          </a:p>
          <a:p>
            <a:pPr>
              <a:buNone/>
            </a:pPr>
            <a:r>
              <a:rPr lang="ja-JP" altLang="en-US" sz="3500" dirty="0" smtClean="0"/>
              <a:t>人間の活動によって他の地域から入ってきたもの</a:t>
            </a:r>
            <a:endParaRPr kumimoji="1" lang="en-US" altLang="ja-JP" sz="3500" dirty="0" smtClean="0"/>
          </a:p>
          <a:p>
            <a:pPr>
              <a:buNone/>
            </a:pPr>
            <a:endParaRPr lang="en-US" altLang="ja-JP" sz="3600" dirty="0" smtClean="0"/>
          </a:p>
          <a:p>
            <a:pPr>
              <a:buNone/>
            </a:pPr>
            <a:endParaRPr kumimoji="1" lang="en-US" altLang="ja-JP" sz="36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88640"/>
            <a:ext cx="5112568" cy="720080"/>
          </a:xfrm>
        </p:spPr>
        <p:txBody>
          <a:bodyPr>
            <a:noAutofit/>
          </a:bodyPr>
          <a:lstStyle/>
          <a:p>
            <a:r>
              <a:rPr kumimoji="1" lang="ja-JP" altLang="en-US" sz="3600" dirty="0" smtClean="0"/>
              <a:t>在来種と外来種について</a:t>
            </a:r>
            <a:endParaRPr kumimoji="1" lang="ja-JP" altLang="en-US" sz="3600" dirty="0"/>
          </a:p>
        </p:txBody>
      </p:sp>
      <p:graphicFrame>
        <p:nvGraphicFramePr>
          <p:cNvPr id="4" name="コンテンツ プレースホルダ 3"/>
          <p:cNvGraphicFramePr>
            <a:graphicFrameLocks noGrp="1"/>
          </p:cNvGraphicFramePr>
          <p:nvPr>
            <p:ph sz="quarter" idx="1"/>
          </p:nvPr>
        </p:nvGraphicFramePr>
        <p:xfrm>
          <a:off x="395536" y="1052737"/>
          <a:ext cx="8352927" cy="5616624"/>
        </p:xfrm>
        <a:graphic>
          <a:graphicData uri="http://schemas.openxmlformats.org/drawingml/2006/table">
            <a:tbl>
              <a:tblPr firstRow="1" bandRow="1">
                <a:tableStyleId>{69CF1AB2-1976-4502-BF36-3FF5EA218861}</a:tableStyleId>
              </a:tblPr>
              <a:tblGrid>
                <a:gridCol w="2703213">
                  <a:extLst>
                    <a:ext uri="{9D8B030D-6E8A-4147-A177-3AD203B41FA5}">
                      <a16:colId xmlns:a16="http://schemas.microsoft.com/office/drawing/2014/main" xmlns="" val="20000"/>
                    </a:ext>
                  </a:extLst>
                </a:gridCol>
                <a:gridCol w="2703213">
                  <a:extLst>
                    <a:ext uri="{9D8B030D-6E8A-4147-A177-3AD203B41FA5}">
                      <a16:colId xmlns:a16="http://schemas.microsoft.com/office/drawing/2014/main" xmlns="" val="20001"/>
                    </a:ext>
                  </a:extLst>
                </a:gridCol>
                <a:gridCol w="2946501">
                  <a:extLst>
                    <a:ext uri="{9D8B030D-6E8A-4147-A177-3AD203B41FA5}">
                      <a16:colId xmlns:a16="http://schemas.microsoft.com/office/drawing/2014/main" xmlns="" val="20002"/>
                    </a:ext>
                  </a:extLst>
                </a:gridCol>
              </a:tblGrid>
              <a:tr h="1100666">
                <a:tc>
                  <a:txBody>
                    <a:bodyPr/>
                    <a:lstStyle/>
                    <a:p>
                      <a:endParaRPr kumimoji="1" lang="ja-JP" altLang="en-US" dirty="0"/>
                    </a:p>
                  </a:txBody>
                  <a:tcPr/>
                </a:tc>
                <a:tc>
                  <a:txBody>
                    <a:bodyPr/>
                    <a:lstStyle/>
                    <a:p>
                      <a:r>
                        <a:rPr kumimoji="1" lang="ja-JP" altLang="en-US" sz="2400" dirty="0" smtClean="0"/>
                        <a:t>在来種　</a:t>
                      </a:r>
                      <a:endParaRPr kumimoji="1" lang="en-US" altLang="ja-JP" sz="2400" dirty="0" smtClean="0"/>
                    </a:p>
                    <a:p>
                      <a:r>
                        <a:rPr kumimoji="1" lang="ja-JP" altLang="en-US" sz="2400" dirty="0" smtClean="0"/>
                        <a:t>つやいも・落合芋</a:t>
                      </a:r>
                      <a:endParaRPr kumimoji="1" lang="ja-JP" altLang="en-US" sz="2400" dirty="0"/>
                    </a:p>
                  </a:txBody>
                  <a:tcPr/>
                </a:tc>
                <a:tc>
                  <a:txBody>
                    <a:bodyPr/>
                    <a:lstStyle/>
                    <a:p>
                      <a:r>
                        <a:rPr kumimoji="1" lang="ja-JP" altLang="en-US" sz="2400" dirty="0" smtClean="0"/>
                        <a:t>外来種</a:t>
                      </a:r>
                      <a:endParaRPr kumimoji="1" lang="en-US" altLang="ja-JP" sz="2400" dirty="0" smtClean="0"/>
                    </a:p>
                    <a:p>
                      <a:r>
                        <a:rPr kumimoji="1" lang="ja-JP" altLang="en-US" sz="2400" dirty="0" smtClean="0"/>
                        <a:t>男爵・メイクイン</a:t>
                      </a:r>
                      <a:endParaRPr kumimoji="1" lang="ja-JP" altLang="en-US" sz="2400" dirty="0"/>
                    </a:p>
                  </a:txBody>
                  <a:tcPr/>
                </a:tc>
                <a:extLst>
                  <a:ext uri="{0D108BD9-81ED-4DB2-BD59-A6C34878D82A}">
                    <a16:rowId xmlns:a16="http://schemas.microsoft.com/office/drawing/2014/main" xmlns="" val="10000"/>
                  </a:ext>
                </a:extLst>
              </a:tr>
              <a:tr h="887167">
                <a:tc>
                  <a:txBody>
                    <a:bodyPr/>
                    <a:lstStyle/>
                    <a:p>
                      <a:r>
                        <a:rPr kumimoji="1" lang="ja-JP" altLang="en-US" sz="3000" dirty="0" smtClean="0"/>
                        <a:t>収穫量</a:t>
                      </a:r>
                      <a:endParaRPr kumimoji="1" lang="ja-JP" altLang="en-US" sz="3000" dirty="0"/>
                    </a:p>
                  </a:txBody>
                  <a:tcPr/>
                </a:tc>
                <a:tc>
                  <a:txBody>
                    <a:bodyPr/>
                    <a:lstStyle/>
                    <a:p>
                      <a:r>
                        <a:rPr kumimoji="1" lang="ja-JP" altLang="en-US" sz="2400" dirty="0" smtClean="0"/>
                        <a:t>約１０倍</a:t>
                      </a:r>
                      <a:endParaRPr kumimoji="1" lang="ja-JP" altLang="en-US" sz="2400" dirty="0"/>
                    </a:p>
                  </a:txBody>
                  <a:tcPr/>
                </a:tc>
                <a:tc>
                  <a:txBody>
                    <a:bodyPr/>
                    <a:lstStyle/>
                    <a:p>
                      <a:r>
                        <a:rPr kumimoji="1" lang="ja-JP" altLang="en-US" sz="2400" dirty="0" smtClean="0"/>
                        <a:t>約１５～２０倍</a:t>
                      </a:r>
                      <a:endParaRPr kumimoji="1" lang="ja-JP" altLang="en-US" sz="2400" dirty="0"/>
                    </a:p>
                  </a:txBody>
                  <a:tcPr/>
                </a:tc>
                <a:extLst>
                  <a:ext uri="{0D108BD9-81ED-4DB2-BD59-A6C34878D82A}">
                    <a16:rowId xmlns:a16="http://schemas.microsoft.com/office/drawing/2014/main" xmlns="" val="10001"/>
                  </a:ext>
                </a:extLst>
              </a:tr>
              <a:tr h="924560">
                <a:tc>
                  <a:txBody>
                    <a:bodyPr/>
                    <a:lstStyle/>
                    <a:p>
                      <a:r>
                        <a:rPr kumimoji="1" lang="ja-JP" altLang="en-US" sz="3000" dirty="0" smtClean="0"/>
                        <a:t>収穫時期</a:t>
                      </a:r>
                      <a:endParaRPr kumimoji="1" lang="ja-JP" altLang="en-US" sz="3000" dirty="0"/>
                    </a:p>
                  </a:txBody>
                  <a:tcPr/>
                </a:tc>
                <a:tc>
                  <a:txBody>
                    <a:bodyPr/>
                    <a:lstStyle/>
                    <a:p>
                      <a:r>
                        <a:rPr kumimoji="1" lang="ja-JP" altLang="en-US" sz="2400" dirty="0" smtClean="0"/>
                        <a:t>７月中旬</a:t>
                      </a:r>
                      <a:endParaRPr kumimoji="1" lang="ja-JP" altLang="en-US" sz="2400" dirty="0"/>
                    </a:p>
                  </a:txBody>
                  <a:tcPr/>
                </a:tc>
                <a:tc>
                  <a:txBody>
                    <a:bodyPr/>
                    <a:lstStyle/>
                    <a:p>
                      <a:r>
                        <a:rPr kumimoji="1" lang="ja-JP" altLang="en-US" sz="2400" dirty="0" smtClean="0"/>
                        <a:t>６月下旬～７月下旬</a:t>
                      </a:r>
                      <a:endParaRPr kumimoji="1" lang="en-US" altLang="ja-JP" sz="2400" dirty="0" smtClean="0"/>
                    </a:p>
                  </a:txBody>
                  <a:tcPr/>
                </a:tc>
                <a:extLst>
                  <a:ext uri="{0D108BD9-81ED-4DB2-BD59-A6C34878D82A}">
                    <a16:rowId xmlns:a16="http://schemas.microsoft.com/office/drawing/2014/main" xmlns="" val="10002"/>
                  </a:ext>
                </a:extLst>
              </a:tr>
              <a:tr h="1320800">
                <a:tc>
                  <a:txBody>
                    <a:bodyPr/>
                    <a:lstStyle/>
                    <a:p>
                      <a:r>
                        <a:rPr kumimoji="1" lang="ja-JP" altLang="en-US" sz="3000" dirty="0" smtClean="0"/>
                        <a:t>食味</a:t>
                      </a:r>
                      <a:endParaRPr kumimoji="1" lang="ja-JP" altLang="en-US" sz="3000" dirty="0"/>
                    </a:p>
                  </a:txBody>
                  <a:tcPr/>
                </a:tc>
                <a:tc>
                  <a:txBody>
                    <a:bodyPr/>
                    <a:lstStyle/>
                    <a:p>
                      <a:r>
                        <a:rPr kumimoji="1" lang="ja-JP" altLang="en-US" sz="2400" dirty="0" smtClean="0"/>
                        <a:t>越冬後、食味が良くなる</a:t>
                      </a:r>
                      <a:endParaRPr kumimoji="1" lang="en-US" altLang="ja-JP" sz="2400" dirty="0" smtClean="0"/>
                    </a:p>
                    <a:p>
                      <a:r>
                        <a:rPr kumimoji="1" lang="ja-JP" altLang="en-US" sz="2400" dirty="0" smtClean="0"/>
                        <a:t>（味が甘く濃くなる）</a:t>
                      </a:r>
                      <a:endParaRPr kumimoji="1" lang="ja-JP" altLang="en-US" sz="2400" dirty="0"/>
                    </a:p>
                  </a:txBody>
                  <a:tcPr/>
                </a:tc>
                <a:tc>
                  <a:txBody>
                    <a:bodyPr/>
                    <a:lstStyle/>
                    <a:p>
                      <a:r>
                        <a:rPr kumimoji="1" lang="ja-JP" altLang="en-US" sz="2400" dirty="0" smtClean="0"/>
                        <a:t>収穫直後（新じゃが）の時期が食味が良い</a:t>
                      </a:r>
                      <a:endParaRPr kumimoji="1" lang="ja-JP" altLang="en-US" sz="2400" dirty="0"/>
                    </a:p>
                  </a:txBody>
                  <a:tcPr/>
                </a:tc>
                <a:extLst>
                  <a:ext uri="{0D108BD9-81ED-4DB2-BD59-A6C34878D82A}">
                    <a16:rowId xmlns:a16="http://schemas.microsoft.com/office/drawing/2014/main" xmlns="" val="10003"/>
                  </a:ext>
                </a:extLst>
              </a:tr>
              <a:tr h="1383431">
                <a:tc>
                  <a:txBody>
                    <a:bodyPr/>
                    <a:lstStyle/>
                    <a:p>
                      <a:r>
                        <a:rPr kumimoji="1" lang="ja-JP" altLang="en-US" sz="3000" dirty="0" smtClean="0"/>
                        <a:t>調理方法</a:t>
                      </a:r>
                      <a:endParaRPr kumimoji="1" lang="ja-JP" altLang="en-US" sz="3000" dirty="0"/>
                    </a:p>
                  </a:txBody>
                  <a:tcPr/>
                </a:tc>
                <a:tc>
                  <a:txBody>
                    <a:bodyPr/>
                    <a:lstStyle/>
                    <a:p>
                      <a:r>
                        <a:rPr kumimoji="1" lang="ja-JP" altLang="en-US" sz="2400" dirty="0" smtClean="0"/>
                        <a:t>茹でて味噌をつける</a:t>
                      </a:r>
                      <a:endParaRPr kumimoji="1" lang="en-US" altLang="ja-JP" sz="2400" dirty="0" smtClean="0"/>
                    </a:p>
                    <a:p>
                      <a:r>
                        <a:rPr kumimoji="1" lang="ja-JP" altLang="en-US" sz="2400" dirty="0" smtClean="0"/>
                        <a:t>醤油で煮る</a:t>
                      </a:r>
                      <a:endParaRPr kumimoji="1" lang="ja-JP" altLang="en-US" sz="2400" dirty="0"/>
                    </a:p>
                  </a:txBody>
                  <a:tcPr/>
                </a:tc>
                <a:tc>
                  <a:txBody>
                    <a:bodyPr/>
                    <a:lstStyle/>
                    <a:p>
                      <a:r>
                        <a:rPr kumimoji="1" lang="ja-JP" altLang="en-US" sz="2400" dirty="0" smtClean="0"/>
                        <a:t>（洋食を含む）様々な調理方法</a:t>
                      </a:r>
                      <a:endParaRPr kumimoji="1" lang="ja-JP" altLang="en-US" sz="2400" dirty="0"/>
                    </a:p>
                  </a:txBody>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6600" dirty="0" smtClean="0"/>
              <a:t>1.</a:t>
            </a:r>
            <a:r>
              <a:rPr kumimoji="1" lang="ja-JP" altLang="en-US" sz="6600" dirty="0" smtClean="0"/>
              <a:t>つやいも</a:t>
            </a:r>
            <a:endParaRPr kumimoji="1" lang="ja-JP" altLang="en-US" sz="6600" dirty="0"/>
          </a:p>
        </p:txBody>
      </p:sp>
      <p:sp>
        <p:nvSpPr>
          <p:cNvPr id="3" name="コンテンツ プレースホルダー 2"/>
          <p:cNvSpPr>
            <a:spLocks noGrp="1"/>
          </p:cNvSpPr>
          <p:nvPr>
            <p:ph sz="quarter" idx="1"/>
          </p:nvPr>
        </p:nvSpPr>
        <p:spPr>
          <a:xfrm>
            <a:off x="457200" y="1600200"/>
            <a:ext cx="8219256" cy="4873752"/>
          </a:xfrm>
        </p:spPr>
        <p:txBody>
          <a:bodyPr>
            <a:normAutofit/>
          </a:bodyPr>
          <a:lstStyle/>
          <a:p>
            <a:pPr marL="0" indent="0">
              <a:buNone/>
            </a:pPr>
            <a:r>
              <a:rPr kumimoji="1" lang="ja-JP" altLang="en-US" sz="3600" dirty="0" smtClean="0"/>
              <a:t>・奥多摩つる地区の「つやばあさん」から</a:t>
            </a:r>
            <a:endParaRPr kumimoji="1" lang="en-US" altLang="ja-JP" sz="3600" dirty="0" smtClean="0"/>
          </a:p>
          <a:p>
            <a:pPr marL="0" indent="0">
              <a:buNone/>
            </a:pPr>
            <a:r>
              <a:rPr lang="ja-JP" altLang="en-US" sz="3600" dirty="0" smtClean="0"/>
              <a:t>　伝わってきた</a:t>
            </a:r>
            <a:endParaRPr lang="en-US" altLang="ja-JP" sz="3600" dirty="0" smtClean="0"/>
          </a:p>
          <a:p>
            <a:pPr marL="0" indent="0">
              <a:buNone/>
            </a:pPr>
            <a:endParaRPr lang="en-US" altLang="ja-JP" sz="3600" dirty="0"/>
          </a:p>
          <a:p>
            <a:pPr marL="0" indent="0">
              <a:buNone/>
            </a:pPr>
            <a:r>
              <a:rPr lang="ja-JP" altLang="en-US" sz="3600" dirty="0" smtClean="0"/>
              <a:t>・粘り気がある</a:t>
            </a:r>
            <a:endParaRPr lang="en-US" altLang="ja-JP" sz="3600" dirty="0" smtClean="0"/>
          </a:p>
          <a:p>
            <a:pPr marL="0" indent="0">
              <a:buNone/>
            </a:pPr>
            <a:endParaRPr lang="en-US" altLang="ja-JP" sz="3600" dirty="0"/>
          </a:p>
          <a:p>
            <a:pPr marL="0" indent="0">
              <a:buNone/>
            </a:pPr>
            <a:r>
              <a:rPr lang="ja-JP" altLang="en-US" sz="3600" dirty="0" smtClean="0"/>
              <a:t>・外来種に比べて小さい</a:t>
            </a:r>
            <a:endParaRPr lang="en-US" altLang="ja-JP" sz="3600" dirty="0" smtClean="0"/>
          </a:p>
          <a:p>
            <a:pPr marL="0" indent="0">
              <a:buNone/>
            </a:pPr>
            <a:endParaRPr lang="en-US" altLang="ja-JP" sz="3600" dirty="0"/>
          </a:p>
          <a:p>
            <a:pPr marL="0" indent="0">
              <a:buNone/>
            </a:pPr>
            <a:endParaRPr lang="en-US" altLang="ja-JP" sz="3600" dirty="0"/>
          </a:p>
        </p:txBody>
      </p:sp>
    </p:spTree>
    <p:extLst>
      <p:ext uri="{BB962C8B-B14F-4D97-AF65-F5344CB8AC3E}">
        <p14:creationId xmlns:p14="http://schemas.microsoft.com/office/powerpoint/2010/main" xmlns="" val="3732887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6600" dirty="0"/>
              <a:t>２</a:t>
            </a:r>
            <a:r>
              <a:rPr lang="ja-JP" altLang="en-US" sz="6600" dirty="0" smtClean="0"/>
              <a:t>．落合芋</a:t>
            </a:r>
            <a:endParaRPr kumimoji="1" lang="ja-JP" altLang="en-US" sz="6600" dirty="0"/>
          </a:p>
        </p:txBody>
      </p:sp>
      <p:sp>
        <p:nvSpPr>
          <p:cNvPr id="3" name="コンテンツ プレースホルダ 2"/>
          <p:cNvSpPr>
            <a:spLocks noGrp="1"/>
          </p:cNvSpPr>
          <p:nvPr>
            <p:ph sz="quarter" idx="1"/>
          </p:nvPr>
        </p:nvSpPr>
        <p:spPr>
          <a:xfrm>
            <a:off x="251520" y="1600200"/>
            <a:ext cx="8280920" cy="4873752"/>
          </a:xfrm>
        </p:spPr>
        <p:txBody>
          <a:bodyPr/>
          <a:lstStyle/>
          <a:p>
            <a:r>
              <a:rPr lang="ja-JP" altLang="en-US" sz="3600" dirty="0" smtClean="0"/>
              <a:t>落合地区から伝わってきた</a:t>
            </a:r>
            <a:endParaRPr lang="en-US" altLang="ja-JP" sz="3600" dirty="0" smtClean="0"/>
          </a:p>
          <a:p>
            <a:endParaRPr lang="en-US" altLang="ja-JP" dirty="0"/>
          </a:p>
          <a:p>
            <a:r>
              <a:rPr lang="ja-JP" altLang="en-US" sz="3600" dirty="0" smtClean="0"/>
              <a:t>一時は消滅したと考えられたが１軒だけ種を守ってきた農家がいた</a:t>
            </a:r>
            <a:endParaRPr lang="en-US" altLang="ja-JP" sz="3600" dirty="0"/>
          </a:p>
          <a:p>
            <a:endParaRPr lang="en-US" altLang="ja-JP" dirty="0" smtClean="0"/>
          </a:p>
          <a:p>
            <a:r>
              <a:rPr lang="ja-JP" altLang="en-US" sz="3600" dirty="0" smtClean="0"/>
              <a:t>煮くずれしないのが特徴</a:t>
            </a:r>
            <a:endParaRPr lang="en-US" altLang="ja-JP" sz="3600" dirty="0" smtClean="0"/>
          </a:p>
          <a:p>
            <a:endParaRPr lang="en-US" altLang="ja-JP" sz="3600" dirty="0" smtClean="0"/>
          </a:p>
          <a:p>
            <a:r>
              <a:rPr lang="ja-JP" altLang="en-US" sz="3600" dirty="0" smtClean="0"/>
              <a:t>ジャガイモに近い味がする</a:t>
            </a:r>
            <a:endParaRPr lang="en-US" altLang="ja-JP" sz="3600" dirty="0"/>
          </a:p>
          <a:p>
            <a:endParaRPr lang="en-US" altLang="ja-JP" dirty="0" smtClean="0"/>
          </a:p>
        </p:txBody>
      </p:sp>
      <p:pic>
        <p:nvPicPr>
          <p:cNvPr id="4" name="図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180178" y="274638"/>
            <a:ext cx="2381613" cy="178621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827584" y="1556792"/>
            <a:ext cx="7859216" cy="4569371"/>
          </a:xfrm>
        </p:spPr>
        <p:txBody>
          <a:bodyPr>
            <a:normAutofit/>
          </a:bodyPr>
          <a:lstStyle/>
          <a:p>
            <a:pPr>
              <a:buNone/>
            </a:pPr>
            <a:r>
              <a:rPr kumimoji="1" lang="ja-JP" altLang="en-US" sz="6600" dirty="0" err="1" smtClean="0"/>
              <a:t>つやいも</a:t>
            </a:r>
            <a:r>
              <a:rPr kumimoji="1" lang="ja-JP" altLang="en-US" sz="6000" dirty="0" smtClean="0"/>
              <a:t>　　</a:t>
            </a:r>
            <a:endParaRPr kumimoji="1" lang="en-US" altLang="ja-JP" sz="6000" dirty="0" smtClean="0"/>
          </a:p>
          <a:p>
            <a:pPr>
              <a:buNone/>
            </a:pPr>
            <a:r>
              <a:rPr lang="ja-JP" altLang="en-US" sz="6000" dirty="0" smtClean="0"/>
              <a:t>　　　　　　　　　</a:t>
            </a:r>
            <a:r>
              <a:rPr lang="ja-JP" altLang="en-US" sz="6600" dirty="0" smtClean="0"/>
              <a:t>１５００株</a:t>
            </a:r>
            <a:endParaRPr lang="en-US" altLang="ja-JP" sz="6600" dirty="0" smtClean="0"/>
          </a:p>
          <a:p>
            <a:pPr>
              <a:buNone/>
            </a:pPr>
            <a:r>
              <a:rPr lang="ja-JP" altLang="en-US" sz="6000" dirty="0" smtClean="0"/>
              <a:t>　</a:t>
            </a:r>
            <a:r>
              <a:rPr lang="ja-JP" altLang="en-US" sz="6600" dirty="0" smtClean="0"/>
              <a:t>落合芋</a:t>
            </a:r>
            <a:r>
              <a:rPr lang="ja-JP" altLang="en-US" sz="6000" dirty="0" smtClean="0"/>
              <a:t>　　　　</a:t>
            </a:r>
            <a:endParaRPr kumimoji="1" lang="en-US" altLang="ja-JP" sz="6000" dirty="0" smtClean="0"/>
          </a:p>
        </p:txBody>
      </p:sp>
      <p:sp>
        <p:nvSpPr>
          <p:cNvPr id="4" name="右中かっこ 3"/>
          <p:cNvSpPr/>
          <p:nvPr/>
        </p:nvSpPr>
        <p:spPr>
          <a:xfrm>
            <a:off x="4067944" y="1988840"/>
            <a:ext cx="864096" cy="223224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6600" dirty="0" smtClean="0"/>
              <a:t>疑問</a:t>
            </a:r>
            <a:endParaRPr kumimoji="1" lang="ja-JP" altLang="en-US" sz="6600" dirty="0"/>
          </a:p>
        </p:txBody>
      </p:sp>
      <p:sp>
        <p:nvSpPr>
          <p:cNvPr id="3" name="コンテンツ プレースホルダ 2"/>
          <p:cNvSpPr>
            <a:spLocks noGrp="1"/>
          </p:cNvSpPr>
          <p:nvPr>
            <p:ph sz="quarter" idx="1"/>
          </p:nvPr>
        </p:nvSpPr>
        <p:spPr/>
        <p:txBody>
          <a:bodyPr>
            <a:normAutofit/>
          </a:bodyPr>
          <a:lstStyle/>
          <a:p>
            <a:r>
              <a:rPr kumimoji="1" lang="ja-JP" altLang="en-US" sz="6000" dirty="0" smtClean="0"/>
              <a:t>なぜ収穫量が少ないのに２種類の在来種を作り続けるのか</a:t>
            </a:r>
            <a:endParaRPr kumimoji="1" lang="en-US" altLang="ja-JP" sz="6000" dirty="0" smtClean="0"/>
          </a:p>
          <a:p>
            <a:endParaRPr lang="en-US" altLang="ja-JP" dirty="0" smtClean="0"/>
          </a:p>
          <a:p>
            <a:endParaRPr kumimoji="1" lang="en-US" altLang="ja-JP" dirty="0" smtClean="0"/>
          </a:p>
          <a:p>
            <a:pPr>
              <a:buNone/>
            </a:pPr>
            <a:endParaRPr lang="en-US" altLang="ja-JP" dirty="0" smtClean="0"/>
          </a:p>
          <a:p>
            <a:pPr>
              <a:buNone/>
            </a:pPr>
            <a:endParaRPr lang="en-US" altLang="ja-JP" dirty="0" smtClean="0"/>
          </a:p>
          <a:p>
            <a:pPr>
              <a:buNone/>
            </a:pPr>
            <a:endParaRPr lang="en-US" altLang="ja-JP" dirty="0" smtClean="0"/>
          </a:p>
          <a:p>
            <a:pPr>
              <a:buNone/>
            </a:pPr>
            <a:endParaRPr kumimoji="1" lang="en-US" altLang="ja-JP" dirty="0" smtClean="0"/>
          </a:p>
          <a:p>
            <a:endParaRPr lang="en-US" altLang="ja-JP" dirty="0" smtClean="0"/>
          </a:p>
          <a:p>
            <a:endParaRPr kumimoji="1" lang="en-US" altLang="ja-JP" dirty="0" smtClean="0"/>
          </a:p>
          <a:p>
            <a:endParaRPr kumimoji="1" lang="ja-JP"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310</TotalTime>
  <Words>239</Words>
  <Application>Microsoft Office PowerPoint</Application>
  <PresentationFormat>画面に合わせる (4:3)</PresentationFormat>
  <Paragraphs>96</Paragraphs>
  <Slides>14</Slides>
  <Notes>0</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スパイス</vt:lpstr>
      <vt:lpstr>丹波山村 芋の在来種</vt:lpstr>
      <vt:lpstr>調べようと思った理由</vt:lpstr>
      <vt:lpstr>調べた方法　</vt:lpstr>
      <vt:lpstr>スライド 4</vt:lpstr>
      <vt:lpstr>在来種と外来種について</vt:lpstr>
      <vt:lpstr>1.つやいも</vt:lpstr>
      <vt:lpstr>２．落合芋</vt:lpstr>
      <vt:lpstr>スライド 8</vt:lpstr>
      <vt:lpstr>疑問</vt:lpstr>
      <vt:lpstr>坂本さんの話</vt:lpstr>
      <vt:lpstr>スライド 11</vt:lpstr>
      <vt:lpstr>Pr法</vt:lpstr>
      <vt:lpstr>２．お菓子にして手軽に食べられるようにする</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丹波山村 芋の在来種</dc:title>
  <dc:creator>student</dc:creator>
  <cp:lastModifiedBy>student</cp:lastModifiedBy>
  <cp:revision>36</cp:revision>
  <dcterms:created xsi:type="dcterms:W3CDTF">2017-09-20T04:33:22Z</dcterms:created>
  <dcterms:modified xsi:type="dcterms:W3CDTF">2017-11-17T07:17:49Z</dcterms:modified>
</cp:coreProperties>
</file>